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9" r:id="rId3"/>
    <p:sldId id="261" r:id="rId4"/>
    <p:sldId id="290" r:id="rId5"/>
    <p:sldId id="291" r:id="rId6"/>
    <p:sldId id="286" r:id="rId7"/>
    <p:sldId id="279" r:id="rId8"/>
    <p:sldId id="292" r:id="rId9"/>
    <p:sldId id="293" r:id="rId10"/>
    <p:sldId id="281" r:id="rId11"/>
    <p:sldId id="288" r:id="rId12"/>
    <p:sldId id="285" r:id="rId13"/>
    <p:sldId id="284" r:id="rId14"/>
    <p:sldId id="289" r:id="rId15"/>
    <p:sldId id="282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CC"/>
    <a:srgbClr val="990000"/>
    <a:srgbClr val="0066FF"/>
    <a:srgbClr val="3399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87313"/>
            <a:ext cx="7772400" cy="1470025"/>
          </a:xfrm>
          <a:solidFill>
            <a:schemeClr val="bg1">
              <a:alpha val="39999"/>
            </a:schemeClr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24325"/>
            <a:ext cx="6400800" cy="1752600"/>
          </a:xfrm>
          <a:ln w="9525">
            <a:noFill/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50A48-C126-4BD0-B2F5-FAD30AF825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D6F71-0A5F-4C9B-8AEA-1D4C4708AB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26676-FF48-4068-A562-695FB91780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8F156-A906-4E1D-BF79-C3C75539D6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9DF6D-A0DB-48FE-A131-CD708B50C9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FA7CD-CA92-439C-A834-E2B1C148F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E00F5-21D2-4E5C-891A-33D5FE841F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DB615-F680-43F0-A080-6CA6561689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89EF0-DAEF-47AB-A305-C50B8F073F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6DDC3-C1ED-495F-9718-85727972B3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CFFA2-85FD-4690-A927-7A5F643534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int1234ыярфенш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33521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3175">
            <a:solidFill>
              <a:srgbClr val="3399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entury Gothic" pitchFamily="34" charset="0"/>
              </a:defRPr>
            </a:lvl1pPr>
          </a:lstStyle>
          <a:p>
            <a:pPr>
              <a:defRPr/>
            </a:pPr>
            <a:fld id="{E0AB237B-7552-4976-BECD-65D035EE79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539750" y="260350"/>
            <a:ext cx="8135938" cy="1470025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solidFill>
                  <a:schemeClr val="accent2"/>
                </a:solidFill>
              </a:rPr>
              <a:t>Медиация: </a:t>
            </a:r>
            <a:br>
              <a:rPr lang="ru-RU" altLang="ru-RU" sz="4000" smtClean="0">
                <a:solidFill>
                  <a:schemeClr val="accent2"/>
                </a:solidFill>
              </a:rPr>
            </a:br>
            <a:r>
              <a:rPr lang="ru-RU" altLang="ru-RU" sz="4000" smtClean="0">
                <a:solidFill>
                  <a:schemeClr val="accent2"/>
                </a:solidFill>
              </a:rPr>
              <a:t>искусство договариваться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5373688"/>
            <a:ext cx="8137525" cy="1295400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Ковалева Ирина Михайловна,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Руководитель Центра содействия развитию ребенка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педагог-психолог ГБОУ СОШ №323 Невского района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Санкт-Петербурга </a:t>
            </a:r>
            <a:endParaRPr lang="ru-RU" sz="2000" b="1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utoShape 6"/>
          <p:cNvSpPr>
            <a:spLocks noChangeArrowheads="1"/>
          </p:cNvSpPr>
          <p:nvPr/>
        </p:nvSpPr>
        <p:spPr bwMode="auto">
          <a:xfrm>
            <a:off x="539750" y="5300663"/>
            <a:ext cx="2087563" cy="720725"/>
          </a:xfrm>
          <a:prstGeom prst="wedgeEllipseCallout">
            <a:avLst>
              <a:gd name="adj1" fmla="val 126293"/>
              <a:gd name="adj2" fmla="val -630294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b="1" i="1" dirty="0">
                <a:solidFill>
                  <a:srgbClr val="C00000"/>
                </a:solidFill>
              </a:rPr>
              <a:t>Тренинги</a:t>
            </a:r>
          </a:p>
          <a:p>
            <a:pPr algn="ctr" eaLnBrk="1" hangingPunct="1">
              <a:defRPr/>
            </a:pPr>
            <a:r>
              <a:rPr lang="ru-RU" b="1" i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2555875" y="5516563"/>
            <a:ext cx="2376488" cy="1079500"/>
          </a:xfrm>
          <a:prstGeom prst="wedgeEllipseCallout">
            <a:avLst>
              <a:gd name="adj1" fmla="val 18093"/>
              <a:gd name="adj2" fmla="val -452642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600" b="1" i="1" dirty="0">
                <a:solidFill>
                  <a:srgbClr val="C00000"/>
                </a:solidFill>
              </a:rPr>
              <a:t>Электронные образовательные ресурсы</a:t>
            </a: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5076825" y="5229225"/>
            <a:ext cx="2303463" cy="1368425"/>
          </a:xfrm>
          <a:prstGeom prst="wedgeEllipseCallout">
            <a:avLst>
              <a:gd name="adj1" fmla="val -69907"/>
              <a:gd name="adj2" fmla="val -353144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600" b="1" i="1" dirty="0">
                <a:solidFill>
                  <a:srgbClr val="C00000"/>
                </a:solidFill>
              </a:rPr>
              <a:t>Психодиагностические методики</a:t>
            </a:r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6732588" y="4076700"/>
            <a:ext cx="2160587" cy="865188"/>
          </a:xfrm>
          <a:prstGeom prst="wedgeEllipseCallout">
            <a:avLst>
              <a:gd name="adj1" fmla="val -141706"/>
              <a:gd name="adj2" fmla="val -39251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b="1" i="1" dirty="0">
                <a:solidFill>
                  <a:srgbClr val="C00000"/>
                </a:solidFill>
              </a:rPr>
              <a:t>Дискуссии</a:t>
            </a: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 flipV="1">
            <a:off x="4140200" y="4365625"/>
            <a:ext cx="1223963" cy="792163"/>
          </a:xfrm>
          <a:prstGeom prst="wedgeEllipseCallout">
            <a:avLst>
              <a:gd name="adj1" fmla="val -26864"/>
              <a:gd name="adj2" fmla="val 452963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/>
          <a:lstStyle/>
          <a:p>
            <a:pPr algn="ctr" eaLnBrk="1" hangingPunct="1">
              <a:defRPr/>
            </a:pPr>
            <a:r>
              <a:rPr lang="ru-RU" sz="1600" b="1" i="1" dirty="0">
                <a:solidFill>
                  <a:srgbClr val="C00000"/>
                </a:solidFill>
              </a:rPr>
              <a:t>ИГРЫ</a:t>
            </a: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6875463" y="2276475"/>
            <a:ext cx="2017712" cy="1008063"/>
          </a:xfrm>
          <a:prstGeom prst="wedgeEllipseCallout">
            <a:avLst>
              <a:gd name="adj1" fmla="val -159478"/>
              <a:gd name="adj2" fmla="val -191026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b="1" i="1" dirty="0">
                <a:solidFill>
                  <a:srgbClr val="C00000"/>
                </a:solidFill>
              </a:rPr>
              <a:t>Консультирование</a:t>
            </a:r>
          </a:p>
          <a:p>
            <a:pPr algn="ctr" eaLnBrk="1" hangingPunct="1">
              <a:defRPr/>
            </a:pP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>
            <a:off x="250825" y="3644900"/>
            <a:ext cx="2089150" cy="792163"/>
          </a:xfrm>
          <a:prstGeom prst="wedgeEllipseCallout">
            <a:avLst>
              <a:gd name="adj1" fmla="val 121348"/>
              <a:gd name="adj2" fmla="val -362379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b="1" i="1" dirty="0">
                <a:solidFill>
                  <a:srgbClr val="C00000"/>
                </a:solidFill>
              </a:rPr>
              <a:t>Семинары </a:t>
            </a: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323850" y="2276475"/>
            <a:ext cx="1655763" cy="792163"/>
          </a:xfrm>
          <a:prstGeom prst="wedgeEllipseCallout">
            <a:avLst>
              <a:gd name="adj1" fmla="val 149194"/>
              <a:gd name="adj2" fmla="val -193400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b="1" i="1" dirty="0">
                <a:solidFill>
                  <a:srgbClr val="C00000"/>
                </a:solidFill>
              </a:rPr>
              <a:t>Лекции</a:t>
            </a:r>
          </a:p>
        </p:txBody>
      </p:sp>
      <p:sp>
        <p:nvSpPr>
          <p:cNvPr id="7" name="Прямоугольник 3"/>
          <p:cNvSpPr txBox="1">
            <a:spLocks noChangeArrowheads="1"/>
          </p:cNvSpPr>
          <p:nvPr/>
        </p:nvSpPr>
        <p:spPr>
          <a:xfrm>
            <a:off x="323850" y="-603250"/>
            <a:ext cx="7307263" cy="25415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000" dirty="0">
              <a:solidFill>
                <a:srgbClr val="4A452A"/>
              </a:solidFill>
              <a:latin typeface="Tahoma" pitchFamily="34" charset="0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000" dirty="0">
              <a:solidFill>
                <a:srgbClr val="4A452A"/>
              </a:solidFill>
              <a:latin typeface="Tahoma" pitchFamily="34" charset="0"/>
              <a:cs typeface="+mn-cs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3200" b="1" dirty="0">
              <a:solidFill>
                <a:schemeClr val="tx2">
                  <a:lumMod val="75000"/>
                </a:schemeClr>
              </a:solidFill>
              <a:latin typeface="Constantia" pitchFamily="18" charset="0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Constantia" pitchFamily="18" charset="0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b="1" dirty="0">
              <a:solidFill>
                <a:srgbClr val="4A452A"/>
              </a:solidFill>
              <a:latin typeface="Constantia" pitchFamily="18" charset="0"/>
              <a:cs typeface="+mn-cs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b="1" dirty="0">
              <a:solidFill>
                <a:srgbClr val="4A452A"/>
              </a:solidFill>
              <a:latin typeface="Constantia" pitchFamily="18" charset="0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43213" y="260350"/>
            <a:ext cx="2952750" cy="8509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4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КАК?</a:t>
            </a:r>
          </a:p>
        </p:txBody>
      </p:sp>
      <p:pic>
        <p:nvPicPr>
          <p:cNvPr id="12300" name="Picture 2" descr="C:\Users\Татьяна\Desktop\Y44LMgcYN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628775"/>
            <a:ext cx="2746375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525962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dirty="0" smtClean="0"/>
              <a:t>Городская опытно-экспериментальная площадка</a:t>
            </a:r>
          </a:p>
          <a:p>
            <a:pPr algn="ctr">
              <a:buFontTx/>
              <a:buNone/>
              <a:defRPr/>
            </a:pPr>
            <a:r>
              <a:rPr lang="ru-RU" dirty="0" smtClean="0"/>
              <a:t>Проект </a:t>
            </a:r>
          </a:p>
          <a:p>
            <a:pPr algn="ctr">
              <a:buFontTx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«Разработка модели школьной службы медиации»    </a:t>
            </a:r>
          </a:p>
          <a:p>
            <a:pPr algn="ctr">
              <a:buFontTx/>
              <a:buNone/>
              <a:defRPr/>
            </a:pPr>
            <a:r>
              <a:rPr lang="ru-RU" dirty="0" smtClean="0"/>
              <a:t> </a:t>
            </a:r>
          </a:p>
          <a:p>
            <a:pPr algn="ctr">
              <a:buFontTx/>
              <a:buNone/>
              <a:defRPr/>
            </a:pPr>
            <a:r>
              <a:rPr lang="ru-RU" dirty="0" smtClean="0"/>
              <a:t>2015-2017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altLang="ru-RU" sz="2400" b="1" smtClean="0"/>
              <a:t>    Цель ОЭР: </a:t>
            </a:r>
          </a:p>
          <a:p>
            <a:pPr>
              <a:buFontTx/>
              <a:buNone/>
            </a:pPr>
            <a:r>
              <a:rPr lang="ru-RU" altLang="ru-RU" sz="2400" b="1" smtClean="0"/>
              <a:t>    </a:t>
            </a:r>
            <a:r>
              <a:rPr lang="ru-RU" altLang="ru-RU" sz="2400" smtClean="0"/>
              <a:t>Организация модели службы школьной медиации с целью формирования безопасного пространства для полноценного развития и социализации детей и подростков, объединения всех заинтересованных субъектов  в разрешении конфликтов и развитии практики восстановительной медиации в образовательном учреждении. </a:t>
            </a:r>
          </a:p>
          <a:p>
            <a:pPr>
              <a:buFontTx/>
              <a:buNone/>
            </a:pPr>
            <a:r>
              <a:rPr lang="ru-RU" altLang="ru-RU" sz="2400" smtClean="0"/>
              <a:t> </a:t>
            </a:r>
          </a:p>
          <a:p>
            <a:endParaRPr lang="ru-RU" altLang="ru-RU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395288" y="3068638"/>
            <a:ext cx="3673475" cy="23749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smtClean="0"/>
              <a:t>Под редакцией </a:t>
            </a:r>
            <a:r>
              <a:rPr lang="ru-RU" altLang="ru-RU" sz="2000" smtClean="0">
                <a:latin typeface="Arial" charset="0"/>
              </a:rPr>
              <a:t>Л</a:t>
            </a:r>
            <a:r>
              <a:rPr lang="ru-RU" altLang="ru-RU" sz="2000" smtClean="0"/>
              <a:t>.А.Флоренковой, </a:t>
            </a:r>
            <a:endParaRPr lang="ru-RU" altLang="ru-RU" sz="2000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ru-RU" altLang="ru-RU" sz="2000" smtClean="0"/>
              <a:t>Т.В. Щербовой: </a:t>
            </a:r>
            <a:endParaRPr lang="ru-RU" altLang="ru-RU" sz="2000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ru-RU" altLang="ru-RU" sz="2000" smtClean="0"/>
              <a:t>Учебно-методическое пособие. – СПб, 2013. – 152 с.  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15364" name="Picture 6" descr="кни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60350"/>
            <a:ext cx="4464050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Прямоугольник 1"/>
          <p:cNvSpPr>
            <a:spLocks noChangeArrowheads="1"/>
          </p:cNvSpPr>
          <p:nvPr/>
        </p:nvSpPr>
        <p:spPr bwMode="auto">
          <a:xfrm>
            <a:off x="202381" y="4217239"/>
            <a:ext cx="6648035" cy="867945"/>
          </a:xfrm>
          <a:prstGeom prst="rect">
            <a:avLst/>
          </a:prstGeom>
          <a:ln w="57150">
            <a:solidFill>
              <a:srgbClr val="0066CC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sz="17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defRPr/>
            </a:pPr>
            <a:endParaRPr lang="ru-RU" altLang="ru-RU" sz="1800" dirty="0" smtClean="0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2057858" y="1272398"/>
            <a:ext cx="5917135" cy="720384"/>
          </a:xfrm>
          <a:prstGeom prst="snip2Same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Перспективы технологии конструктивного разрешения конфликтов  в современном образовательном учреждении</a:t>
            </a:r>
          </a:p>
        </p:txBody>
      </p:sp>
      <p:sp>
        <p:nvSpPr>
          <p:cNvPr id="9" name="Прямоугольник с двумя вырезанными соседними углами 8"/>
          <p:cNvSpPr/>
          <p:nvPr/>
        </p:nvSpPr>
        <p:spPr>
          <a:xfrm>
            <a:off x="2903468" y="2322950"/>
            <a:ext cx="5257800" cy="601994"/>
          </a:xfrm>
          <a:prstGeom prst="snip2Same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Медиация: искусство договариваться</a:t>
            </a:r>
          </a:p>
        </p:txBody>
      </p:sp>
      <p:sp>
        <p:nvSpPr>
          <p:cNvPr id="11" name="Прямоугольник с двумя вырезанными соседними углами 10"/>
          <p:cNvSpPr/>
          <p:nvPr/>
        </p:nvSpPr>
        <p:spPr>
          <a:xfrm>
            <a:off x="3079750" y="3284538"/>
            <a:ext cx="3873500" cy="720725"/>
          </a:xfrm>
          <a:prstGeom prst="snip2Same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Практические навыки медиации. </a:t>
            </a:r>
          </a:p>
          <a:p>
            <a:pPr algn="ct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Базовые техники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4787900" y="3016250"/>
            <a:ext cx="838200" cy="268288"/>
          </a:xfrm>
          <a:prstGeom prst="downArrow">
            <a:avLst/>
          </a:prstGeom>
          <a:solidFill>
            <a:srgbClr val="00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532438" y="2035175"/>
            <a:ext cx="838200" cy="241300"/>
          </a:xfrm>
          <a:prstGeom prst="downArrow">
            <a:avLst/>
          </a:prstGeom>
          <a:solidFill>
            <a:srgbClr val="00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7712" name="Прямоугольник 1"/>
          <p:cNvSpPr>
            <a:spLocks noChangeArrowheads="1"/>
          </p:cNvSpPr>
          <p:nvPr/>
        </p:nvSpPr>
        <p:spPr bwMode="auto">
          <a:xfrm>
            <a:off x="-44450" y="4387850"/>
            <a:ext cx="6794500" cy="554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b="1" dirty="0" smtClean="0">
                <a:solidFill>
                  <a:srgbClr val="000099"/>
                </a:solidFill>
                <a:cs typeface="Arial" panose="020B0604020202020204" pitchFamily="34" charset="0"/>
              </a:rPr>
              <a:t>Городская экспериментальная площадка 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600" b="1" i="1" dirty="0" smtClean="0">
                <a:solidFill>
                  <a:srgbClr val="990000"/>
                </a:solidFill>
                <a:latin typeface="+mj-lt"/>
                <a:cs typeface="Arial" panose="020B0604020202020204" pitchFamily="34" charset="0"/>
              </a:rPr>
              <a:t>Разработка  модели  школьной  службы  медиации</a:t>
            </a:r>
          </a:p>
        </p:txBody>
      </p:sp>
      <p:pic>
        <p:nvPicPr>
          <p:cNvPr id="158731" name="Picture 9" descr="C:\Users\люда\Desktop\ФОТО День Знаний март 2014\DSC04963.JPG"/>
          <p:cNvPicPr>
            <a:picLocks noChangeAspect="1" noChangeArrowheads="1"/>
          </p:cNvPicPr>
          <p:nvPr/>
        </p:nvPicPr>
        <p:blipFill>
          <a:blip r:embed="rId2" cstate="screen">
            <a:extLst/>
          </a:blip>
          <a:srcRect/>
          <a:stretch>
            <a:fillRect/>
          </a:stretch>
        </p:blipFill>
        <p:spPr bwMode="auto">
          <a:xfrm>
            <a:off x="267438" y="2129533"/>
            <a:ext cx="2351400" cy="1436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58732" name="Picture 6" descr="IMG_3157"/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 rot="507353">
            <a:off x="7052374" y="3691680"/>
            <a:ext cx="1787232" cy="13413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2" name="Скругленный прямоугольник 1"/>
          <p:cNvSpPr/>
          <p:nvPr/>
        </p:nvSpPr>
        <p:spPr bwMode="auto">
          <a:xfrm>
            <a:off x="3276600" y="5262615"/>
            <a:ext cx="5638800" cy="1406745"/>
          </a:xfrm>
          <a:prstGeom prst="roundRect">
            <a:avLst/>
          </a:prstGeom>
          <a:ln w="38100">
            <a:solidFill>
              <a:srgbClr val="002060"/>
            </a:solidFill>
            <a:headEnd type="none" w="med" len="med"/>
            <a:tailEnd type="none" w="med" len="med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r>
              <a:rPr lang="ru-RU" sz="1600" b="1" i="1" dirty="0">
                <a:solidFill>
                  <a:srgbClr val="000099"/>
                </a:solidFill>
                <a:latin typeface="+mj-lt"/>
              </a:rPr>
              <a:t>«ПРИГЛАШЕНИЕ   К   МЕДИАЦИИ»</a:t>
            </a:r>
          </a:p>
          <a:p>
            <a:pPr algn="r" eaLnBrk="1" hangingPunct="1">
              <a:defRPr/>
            </a:pPr>
            <a:r>
              <a:rPr lang="ru-RU" sz="1600" dirty="0">
                <a:solidFill>
                  <a:srgbClr val="0033CC"/>
                </a:solidFill>
              </a:rPr>
              <a:t>Практическое руководство о том, </a:t>
            </a:r>
          </a:p>
          <a:p>
            <a:pPr algn="r" eaLnBrk="1" hangingPunct="1">
              <a:defRPr/>
            </a:pPr>
            <a:r>
              <a:rPr lang="ru-RU" sz="1600" dirty="0">
                <a:solidFill>
                  <a:srgbClr val="0033CC"/>
                </a:solidFill>
              </a:rPr>
              <a:t>как эффективно предложить </a:t>
            </a:r>
          </a:p>
          <a:p>
            <a:pPr algn="r" eaLnBrk="1" hangingPunct="1">
              <a:defRPr/>
            </a:pPr>
            <a:r>
              <a:rPr lang="ru-RU" sz="1600" dirty="0">
                <a:solidFill>
                  <a:srgbClr val="0033CC"/>
                </a:solidFill>
              </a:rPr>
              <a:t>разрешение конфликта</a:t>
            </a:r>
          </a:p>
        </p:txBody>
      </p:sp>
      <p:pic>
        <p:nvPicPr>
          <p:cNvPr id="67592" name="Picture 8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352800" y="5358221"/>
            <a:ext cx="1776088" cy="123913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6" name="Picture 6" descr="http://schkola3syz.ucoz.ru/roditeli/rainbow.jpg"/>
          <p:cNvPicPr>
            <a:picLocks noChangeAspect="1" noChangeArrowheads="1"/>
          </p:cNvPicPr>
          <p:nvPr/>
        </p:nvPicPr>
        <p:blipFill>
          <a:blip r:embed="rId5" cstate="screen">
            <a:extLst/>
          </a:blip>
          <a:srcRect/>
          <a:stretch>
            <a:fillRect/>
          </a:stretch>
        </p:blipFill>
        <p:spPr bwMode="auto">
          <a:xfrm>
            <a:off x="255471" y="4190021"/>
            <a:ext cx="1036293" cy="823155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6406" name="Picture 15" descr="2605569_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7463" y="1350963"/>
            <a:ext cx="1233487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"/>
          <p:cNvSpPr>
            <a:spLocks noChangeArrowheads="1"/>
          </p:cNvSpPr>
          <p:nvPr/>
        </p:nvSpPr>
        <p:spPr bwMode="auto">
          <a:xfrm>
            <a:off x="319947" y="5303356"/>
            <a:ext cx="2804886" cy="1313356"/>
          </a:xfrm>
          <a:prstGeom prst="rect">
            <a:avLst/>
          </a:prstGeom>
          <a:ln w="57150">
            <a:solidFill>
              <a:srgbClr val="0066CC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sz="17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defRPr/>
            </a:pPr>
            <a:endParaRPr lang="ru-RU" altLang="ru-RU" sz="1400" dirty="0" smtClean="0">
              <a:solidFill>
                <a:srgbClr val="002060"/>
              </a:solidFill>
            </a:endParaRPr>
          </a:p>
          <a:p>
            <a:pPr algn="r" eaLnBrk="1" hangingPunct="1">
              <a:defRPr/>
            </a:pPr>
            <a:endParaRPr lang="ru-RU" altLang="ru-RU" sz="1400" dirty="0" smtClean="0">
              <a:solidFill>
                <a:srgbClr val="002060"/>
              </a:solidFill>
            </a:endParaRPr>
          </a:p>
          <a:p>
            <a:pPr algn="r" eaLnBrk="1" hangingPunct="1">
              <a:defRPr/>
            </a:pPr>
            <a:r>
              <a:rPr lang="ru-RU" altLang="ru-RU" sz="1400" dirty="0" smtClean="0">
                <a:solidFill>
                  <a:srgbClr val="002060"/>
                </a:solidFill>
              </a:rPr>
              <a:t>Санкт-Петербургский государственный университет. </a:t>
            </a:r>
          </a:p>
          <a:p>
            <a:pPr algn="r" eaLnBrk="1" hangingPunct="1">
              <a:defRPr/>
            </a:pPr>
            <a:r>
              <a:rPr lang="ru-RU" altLang="ru-RU" sz="1400" dirty="0" smtClean="0">
                <a:solidFill>
                  <a:srgbClr val="002060"/>
                </a:solidFill>
              </a:rPr>
              <a:t>Кафедра </a:t>
            </a:r>
            <a:r>
              <a:rPr lang="ru-RU" altLang="ru-RU" sz="1400" dirty="0" err="1" smtClean="0">
                <a:solidFill>
                  <a:srgbClr val="002060"/>
                </a:solidFill>
              </a:rPr>
              <a:t>конфликтологии</a:t>
            </a:r>
            <a:r>
              <a:rPr lang="ru-RU" altLang="ru-RU" sz="1400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6410" name="Picture 26" descr="Новости образования: ЕГЭ, ГИА, поступление в вузы и ссузы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9900" y="5446713"/>
            <a:ext cx="608013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3563938" y="280988"/>
            <a:ext cx="5432425" cy="811212"/>
          </a:xfrm>
          <a:prstGeom prst="roundRect">
            <a:avLst/>
          </a:prstGeom>
          <a:ln>
            <a:solidFill>
              <a:srgbClr val="002060"/>
            </a:solidFill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Направление: «Оптимизация </a:t>
            </a:r>
          </a:p>
          <a:p>
            <a:pPr algn="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социально-психологического </a:t>
            </a:r>
          </a:p>
          <a:p>
            <a:pPr algn="r" eaLnBrk="1" hangingPunct="1">
              <a:defRPr/>
            </a:pPr>
            <a:r>
              <a:rPr lang="ru-RU" sz="1600" dirty="0">
                <a:solidFill>
                  <a:schemeClr val="tx1"/>
                </a:solidFill>
              </a:rPr>
              <a:t>сопровождения»</a:t>
            </a:r>
          </a:p>
        </p:txBody>
      </p:sp>
      <p:pic>
        <p:nvPicPr>
          <p:cNvPr id="16412" name="Picture 5"/>
          <p:cNvPicPr>
            <a:picLocks noChangeAspect="1" noChangeArrowheads="1"/>
          </p:cNvPicPr>
          <p:nvPr/>
        </p:nvPicPr>
        <p:blipFill>
          <a:blip r:embed="rId8" cstate="print"/>
          <a:srcRect l="9642" t="12445" r="13341" b="7150"/>
          <a:stretch>
            <a:fillRect/>
          </a:stretch>
        </p:blipFill>
        <p:spPr bwMode="auto">
          <a:xfrm rot="6437637">
            <a:off x="3767138" y="374650"/>
            <a:ext cx="7302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/>
          <p:cNvSpPr/>
          <p:nvPr/>
        </p:nvSpPr>
        <p:spPr>
          <a:xfrm>
            <a:off x="5033963" y="538163"/>
            <a:ext cx="346075" cy="242887"/>
          </a:xfrm>
          <a:prstGeom prst="right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sotrudnichestv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44913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39750" y="4221163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ru-RU" sz="4000" b="1" kern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Приглашаем </a:t>
            </a:r>
            <a:r>
              <a:rPr lang="ru-RU" sz="4000" b="1" kern="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к сотрудничеству!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497888" cy="1511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>Актуальность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200" i="1" dirty="0" smtClean="0">
                <a:solidFill>
                  <a:srgbClr val="FF0000"/>
                </a:solidFill>
              </a:rPr>
              <a:t>Современная школа - это институт, который на данном этапе нуждается в инновационных технологиях взаимодействия</a:t>
            </a:r>
            <a:br>
              <a:rPr lang="ru-RU" sz="2200" i="1" dirty="0" smtClean="0">
                <a:solidFill>
                  <a:srgbClr val="FF0000"/>
                </a:solidFill>
              </a:rPr>
            </a:br>
            <a:endParaRPr lang="ru-RU" sz="22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2060575"/>
            <a:ext cx="8713787" cy="460851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ru-RU" sz="2600" dirty="0" smtClean="0"/>
              <a:t>Закон об образовании РФ от 01.09.2013 </a:t>
            </a:r>
          </a:p>
          <a:p>
            <a:pPr eaLnBrk="1" hangingPunct="1">
              <a:defRPr/>
            </a:pPr>
            <a:endParaRPr lang="ru-RU" sz="2600" dirty="0" smtClean="0"/>
          </a:p>
          <a:p>
            <a:pPr eaLnBrk="1" hangingPunct="1">
              <a:defRPr/>
            </a:pPr>
            <a:r>
              <a:rPr lang="ru-RU" sz="2600" dirty="0" smtClean="0"/>
              <a:t>«Рекомендации по организации служб школьной медиации в образовательных организациях»</a:t>
            </a:r>
          </a:p>
          <a:p>
            <a:pPr eaLnBrk="1" hangingPunct="1">
              <a:buFontTx/>
              <a:buNone/>
              <a:defRPr/>
            </a:pPr>
            <a:r>
              <a:rPr lang="ru-RU" sz="2600" dirty="0" smtClean="0"/>
              <a:t>Письмо Министерства образования и науки РФ от </a:t>
            </a:r>
          </a:p>
          <a:p>
            <a:pPr eaLnBrk="1" hangingPunct="1">
              <a:buFontTx/>
              <a:buNone/>
              <a:defRPr/>
            </a:pPr>
            <a:r>
              <a:rPr lang="ru-RU" sz="2600" dirty="0" smtClean="0"/>
              <a:t>18 ноября 2013 г. № ВК-844</a:t>
            </a:r>
            <a:r>
              <a:rPr lang="en-US" sz="2600" dirty="0" smtClean="0"/>
              <a:t>/</a:t>
            </a:r>
            <a:r>
              <a:rPr lang="ru-RU" sz="2600" dirty="0" smtClean="0"/>
              <a:t>07</a:t>
            </a:r>
          </a:p>
          <a:p>
            <a:pPr eaLnBrk="1" hangingPunct="1">
              <a:buFontTx/>
              <a:buNone/>
              <a:defRPr/>
            </a:pPr>
            <a:endParaRPr lang="ru-RU" sz="2600" dirty="0" smtClean="0"/>
          </a:p>
          <a:p>
            <a:pPr eaLnBrk="1" hangingPunct="1">
              <a:defRPr/>
            </a:pPr>
            <a:r>
              <a:rPr lang="ru-RU" sz="2600" dirty="0" smtClean="0"/>
              <a:t>Федеральный закон от 27 июля 2010 г. № 193-ФЗ</a:t>
            </a:r>
          </a:p>
          <a:p>
            <a:pPr eaLnBrk="1" hangingPunct="1">
              <a:buFontTx/>
              <a:buNone/>
              <a:defRPr/>
            </a:pPr>
            <a:r>
              <a:rPr lang="ru-RU" sz="2600" dirty="0" smtClean="0"/>
              <a:t> «Об альтернативной процедуре урегулирования споров с участием посредника (процедуре медиации)»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accent2"/>
                </a:solidFill>
              </a:rPr>
              <a:t>Актуальность</a:t>
            </a:r>
            <a:br>
              <a:rPr lang="ru-RU" altLang="ru-RU" smtClean="0">
                <a:solidFill>
                  <a:schemeClr val="accent2"/>
                </a:solidFill>
              </a:rPr>
            </a:b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sz="2600" dirty="0" smtClean="0"/>
              <a:t>План </a:t>
            </a:r>
            <a:r>
              <a:rPr lang="ru-RU" sz="2600" dirty="0"/>
              <a:t>первоочередных мероприятий до </a:t>
            </a:r>
            <a:r>
              <a:rPr lang="ru-RU" sz="2600" dirty="0" smtClean="0"/>
              <a:t>2014 года по </a:t>
            </a:r>
            <a:r>
              <a:rPr lang="ru-RU" sz="2600" dirty="0"/>
              <a:t>реализации важнейших положений Национальной стратегии действий в интересах детей на 2012 - 2017 годы, </a:t>
            </a:r>
            <a:r>
              <a:rPr lang="ru-RU" sz="2600" dirty="0" smtClean="0"/>
              <a:t>утвержден </a:t>
            </a:r>
            <a:r>
              <a:rPr lang="ru-RU" sz="2600" dirty="0"/>
              <a:t>распоряжением Правительства </a:t>
            </a:r>
            <a:r>
              <a:rPr lang="ru-RU" sz="2600" dirty="0" smtClean="0"/>
              <a:t>РФ от </a:t>
            </a:r>
            <a:r>
              <a:rPr lang="ru-RU" sz="2600" dirty="0"/>
              <a:t>15 октября 2012 г. № </a:t>
            </a:r>
            <a:r>
              <a:rPr lang="ru-RU" sz="2600" dirty="0" smtClean="0"/>
              <a:t>1916-р, пункт 64 </a:t>
            </a:r>
          </a:p>
          <a:p>
            <a:pPr eaLnBrk="1" hangingPunct="1">
              <a:buFontTx/>
              <a:buNone/>
              <a:defRPr/>
            </a:pPr>
            <a:r>
              <a:rPr lang="ru-RU" sz="26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   </a:t>
            </a:r>
          </a:p>
          <a:p>
            <a:pPr eaLnBrk="1" hangingPunct="1">
              <a:buFontTx/>
              <a:buNone/>
              <a:defRPr/>
            </a:pPr>
            <a:r>
              <a:rPr lang="ru-RU" sz="26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   </a:t>
            </a:r>
            <a:r>
              <a:rPr lang="ru-RU" sz="22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«В образовательных </a:t>
            </a:r>
            <a:r>
              <a:rPr lang="ru-RU" sz="22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организациях должны быть организованы службы школьной медиации, обеспечивающие защиту прав детей и создающие условия для формирования безопасного пространства, равных возможностей и защиты их </a:t>
            </a:r>
            <a:r>
              <a:rPr lang="ru-RU" sz="22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интересов»</a:t>
            </a:r>
            <a:endParaRPr lang="ru-RU" sz="2200" b="1" i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accent2"/>
                </a:solidFill>
              </a:rPr>
              <a:t>Необходимость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967287"/>
          </a:xfrm>
        </p:spPr>
        <p:txBody>
          <a:bodyPr/>
          <a:lstStyle/>
          <a:p>
            <a:pPr eaLnBrk="1" hangingPunct="1"/>
            <a:r>
              <a:rPr lang="ru-RU" sz="2000" smtClean="0"/>
              <a:t>Социальное расслоение в обществе</a:t>
            </a:r>
            <a:r>
              <a:rPr lang="ru-RU" sz="2000" b="1" smtClean="0">
                <a:solidFill>
                  <a:schemeClr val="accent2"/>
                </a:solidFill>
              </a:rPr>
              <a:t>, рост социального напряжения</a:t>
            </a:r>
            <a:r>
              <a:rPr lang="ru-RU" sz="2000" smtClean="0"/>
              <a:t>, озлобленности и конфликтности, обострение межнациональных конфликтов.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Процесс </a:t>
            </a:r>
            <a:r>
              <a:rPr lang="ru-RU" sz="2000" b="1" smtClean="0">
                <a:solidFill>
                  <a:schemeClr val="accent2"/>
                </a:solidFill>
              </a:rPr>
              <a:t>ослабление роли семьи как фундаментального общественного института</a:t>
            </a:r>
            <a:r>
              <a:rPr lang="ru-RU" sz="2000" smtClean="0"/>
              <a:t>. Семья утрачивает свои ведущие позиции в процессе социализации детей, в организации их досуга. Эти функции возлагаются  на образовательные учреждения.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b="1" smtClean="0">
                <a:solidFill>
                  <a:schemeClr val="accent2"/>
                </a:solidFill>
              </a:rPr>
              <a:t>Рост конфликтов в образовательных учреждениях</a:t>
            </a:r>
            <a:r>
              <a:rPr lang="ru-RU" sz="2000" smtClean="0"/>
              <a:t>, что сказывается на всех участниках образовательного процесса, на комфортности и целостности процесса обучения и взаимодействия.</a:t>
            </a:r>
          </a:p>
          <a:p>
            <a:pPr eaLnBrk="1" hangingPunct="1"/>
            <a:endParaRPr lang="ru-RU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95288" y="1889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ru-RU" sz="4000" b="1" ker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Необходимость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chemeClr val="accent2"/>
                </a:solidFill>
              </a:rPr>
              <a:t>«Школьная медиация»-</a:t>
            </a:r>
            <a:br>
              <a:rPr lang="ru-RU" sz="3200" smtClean="0">
                <a:solidFill>
                  <a:schemeClr val="accent2"/>
                </a:solidFill>
              </a:rPr>
            </a:br>
            <a:r>
              <a:rPr lang="ru-RU" sz="3200" smtClean="0">
                <a:solidFill>
                  <a:schemeClr val="accent2"/>
                </a:solidFill>
              </a:rPr>
              <a:t>Медиативный подход-</a:t>
            </a:r>
            <a:br>
              <a:rPr lang="ru-RU" sz="3200" smtClean="0">
                <a:solidFill>
                  <a:schemeClr val="accent2"/>
                </a:solidFill>
              </a:rPr>
            </a:br>
            <a:r>
              <a:rPr lang="ru-RU" sz="3200" smtClean="0">
                <a:solidFill>
                  <a:schemeClr val="accent2"/>
                </a:solidFill>
              </a:rPr>
              <a:t>Искусство договариваться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2133600"/>
            <a:ext cx="8569325" cy="4464050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buFontTx/>
              <a:buNone/>
              <a:defRPr/>
            </a:pPr>
            <a:r>
              <a:rPr lang="ru-RU" sz="28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   Медиация – это переговоры с участием третьей, нейтральной стороны, которая является заинтересованной только лишь в том, чтобы стороны разрешили свой спор  (конфликт) максимально выгодно для обеих (всех) сторон.</a:t>
            </a:r>
          </a:p>
          <a:p>
            <a:pPr eaLnBrk="1" hangingPunct="1">
              <a:buFontTx/>
              <a:buNone/>
              <a:defRPr/>
            </a:pPr>
            <a:endParaRPr lang="ru-RU" dirty="0" smtClean="0"/>
          </a:p>
          <a:p>
            <a:pPr algn="just" eaLnBrk="1" hangingPunct="1">
              <a:buFontTx/>
              <a:buNone/>
              <a:defRPr/>
            </a:pPr>
            <a:r>
              <a:rPr lang="ru-RU" sz="2800" b="1" i="1" dirty="0" smtClean="0">
                <a:latin typeface="+mj-lt"/>
                <a:ea typeface="+mj-ea"/>
                <a:cs typeface="+mj-cs"/>
              </a:rPr>
              <a:t>    Этот инновационный метод, который применяется для разрешения споров и предотвращения конфликтных ситуаций между участниками образовательного процесса в качестве современного альтернативного разрешения споров.</a:t>
            </a:r>
          </a:p>
          <a:p>
            <a:pPr eaLnBrk="1" hangingPunct="1">
              <a:buFontTx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>
                <a:solidFill>
                  <a:schemeClr val="accent2"/>
                </a:solidFill>
              </a:rPr>
              <a:t>Ресурсы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Центр содействия развитию ребенка</a:t>
            </a:r>
          </a:p>
          <a:p>
            <a:pPr algn="r">
              <a:buFontTx/>
              <a:buNone/>
            </a:pPr>
            <a:r>
              <a:rPr lang="ru-RU" altLang="ru-RU" smtClean="0"/>
              <a:t>(с 2003 года)</a:t>
            </a:r>
          </a:p>
          <a:p>
            <a:r>
              <a:rPr lang="ru-RU" altLang="ru-RU" smtClean="0"/>
              <a:t>Клубная работа: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mtClean="0"/>
              <a:t>Клуб «Семья»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mtClean="0"/>
              <a:t>Клуб «Лидер»  </a:t>
            </a:r>
          </a:p>
          <a:p>
            <a:r>
              <a:rPr lang="ru-RU" altLang="ru-RU" smtClean="0"/>
              <a:t>Психолого-педагогическая комиссия</a:t>
            </a:r>
          </a:p>
          <a:p>
            <a:r>
              <a:rPr lang="ru-RU" altLang="ru-RU" smtClean="0"/>
              <a:t>Партнерство: муниципальный округ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solidFill>
                  <a:schemeClr val="accent2"/>
                </a:solidFill>
              </a:rPr>
              <a:t>Для кого?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1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825" y="1628775"/>
          <a:ext cx="8642350" cy="4645026"/>
        </p:xfrm>
        <a:graphic>
          <a:graphicData uri="http://schemas.openxmlformats.org/drawingml/2006/table">
            <a:tbl>
              <a:tblPr/>
              <a:tblGrid>
                <a:gridCol w="1296988"/>
                <a:gridCol w="792162"/>
                <a:gridCol w="712788"/>
                <a:gridCol w="2351087"/>
                <a:gridCol w="657225"/>
                <a:gridCol w="1314450"/>
                <a:gridCol w="1517650"/>
              </a:tblGrid>
              <a:tr h="63658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рамках образовательного учреждения для: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3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учеников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учителей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педагогов дополнительного образования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сотрудников службы сопровождения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администрации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63658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рамках сотрудничества для: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986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родителей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4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организаций различных направлений деятельности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450" algn="l"/>
                        </a:tabLst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4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партнеров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молодежи и населения муниципального округа, района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8651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388" y="1196975"/>
            <a:ext cx="8713787" cy="5472113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ru-RU" dirty="0" smtClean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ru-RU" sz="6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Цель программы:</a:t>
            </a:r>
          </a:p>
          <a:p>
            <a:pPr eaLnBrk="1" hangingPunct="1">
              <a:buFontTx/>
              <a:buNone/>
              <a:defRPr/>
            </a:pPr>
            <a:r>
              <a:rPr lang="ru-RU" sz="6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000" i="1" dirty="0" smtClean="0">
                <a:latin typeface="+mj-lt"/>
                <a:ea typeface="+mj-ea"/>
                <a:cs typeface="+mj-cs"/>
              </a:rPr>
              <a:t>повышение уровня социальной и </a:t>
            </a:r>
          </a:p>
          <a:p>
            <a:pPr eaLnBrk="1" hangingPunct="1">
              <a:buFontTx/>
              <a:buNone/>
              <a:defRPr/>
            </a:pPr>
            <a:r>
              <a:rPr lang="ru-RU" sz="6000" i="1" dirty="0" smtClean="0">
                <a:latin typeface="+mj-lt"/>
                <a:ea typeface="+mj-ea"/>
                <a:cs typeface="+mj-cs"/>
              </a:rPr>
              <a:t>конфликтной компетентности педагогов(…..)</a:t>
            </a:r>
          </a:p>
          <a:p>
            <a:pPr eaLnBrk="1" hangingPunct="1">
              <a:buFontTx/>
              <a:buNone/>
              <a:defRPr/>
            </a:pPr>
            <a:endParaRPr lang="ru-RU" sz="6000" b="1" dirty="0" smtClean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eaLnBrk="1" hangingPunct="1">
              <a:buFontTx/>
              <a:buNone/>
              <a:defRPr/>
            </a:pPr>
            <a:r>
              <a:rPr lang="ru-RU" sz="60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Задачи: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4200" b="1" dirty="0" smtClean="0">
                <a:solidFill>
                  <a:schemeClr val="accent2"/>
                </a:solidFill>
              </a:rPr>
              <a:t>создание безопасного пространства</a:t>
            </a:r>
            <a:r>
              <a:rPr lang="ru-RU" sz="4200" dirty="0" smtClean="0"/>
              <a:t>, в котором даже очень сложные конфликты могут быть урегулированы конструктивно (не только без агрессии и потерь, моральных и материальных, но с перспективами личностного и социального роста).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ru-RU" sz="4200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4200" b="1" dirty="0" smtClean="0">
                <a:solidFill>
                  <a:schemeClr val="accent2"/>
                </a:solidFill>
              </a:rPr>
              <a:t>формирование базовых умений</a:t>
            </a:r>
            <a:r>
              <a:rPr lang="ru-RU" sz="4200" dirty="0" smtClean="0"/>
              <a:t>, необходимых для организации безопасного пространства в воспитательно-образовательной среде для детей и для взрослых.</a:t>
            </a:r>
          </a:p>
          <a:p>
            <a:pPr eaLnBrk="1" hangingPunct="1">
              <a:buFontTx/>
              <a:buNone/>
              <a:defRPr/>
            </a:pP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79388" y="188913"/>
            <a:ext cx="87137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ru-RU" sz="2400" b="1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algn="r">
              <a:defRPr/>
            </a:pPr>
            <a:r>
              <a:rPr lang="ru-RU" sz="4000" b="1" kern="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Для чего и зачем?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Для чего и зачем? </a:t>
            </a:r>
            <a:br>
              <a:rPr lang="ru-RU" smtClean="0">
                <a:solidFill>
                  <a:schemeClr val="accent2"/>
                </a:solidFill>
              </a:rPr>
            </a:br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Преимущества  технологии «Школьная медиация»: </a:t>
            </a:r>
          </a:p>
          <a:p>
            <a:pPr eaLnBrk="1" hangingPunct="1">
              <a:buFontTx/>
              <a:buNone/>
            </a:pPr>
            <a:endParaRPr lang="ru-RU" sz="2000" b="1" smtClean="0">
              <a:solidFill>
                <a:schemeClr val="accent2"/>
              </a:solidFill>
            </a:endParaRPr>
          </a:p>
          <a:p>
            <a:pPr eaLnBrk="1" hangingPunct="1"/>
            <a:r>
              <a:rPr lang="ru-RU" sz="2000" smtClean="0"/>
              <a:t>позволяет </a:t>
            </a:r>
            <a:r>
              <a:rPr lang="ru-RU" sz="2000" b="1" smtClean="0">
                <a:solidFill>
                  <a:schemeClr val="accent2"/>
                </a:solidFill>
              </a:rPr>
              <a:t>эффективно разрешать </a:t>
            </a:r>
            <a:r>
              <a:rPr lang="ru-RU" sz="2000" smtClean="0"/>
              <a:t>разнонаправленные </a:t>
            </a:r>
            <a:r>
              <a:rPr lang="ru-RU" sz="2000" b="1" smtClean="0">
                <a:solidFill>
                  <a:schemeClr val="accent2"/>
                </a:solidFill>
              </a:rPr>
              <a:t>разногласия и споры </a:t>
            </a:r>
            <a:r>
              <a:rPr lang="ru-RU" sz="2000" smtClean="0"/>
              <a:t>между всеми участниками воспитательно-образовательного процесса;</a:t>
            </a:r>
          </a:p>
          <a:p>
            <a:pPr eaLnBrk="1" hangingPunct="1"/>
            <a:r>
              <a:rPr lang="ru-RU" sz="2000" smtClean="0"/>
              <a:t> способствует </a:t>
            </a:r>
            <a:r>
              <a:rPr lang="ru-RU" sz="2000" b="1" smtClean="0">
                <a:solidFill>
                  <a:schemeClr val="accent2"/>
                </a:solidFill>
              </a:rPr>
              <a:t>предупреждению возникновения и эскалации споров, конфликтов</a:t>
            </a:r>
            <a:r>
              <a:rPr lang="ru-RU" sz="2000" smtClean="0"/>
              <a:t>, насильственных проявлений, в том числе межэтнических, межконфессиональных и др.;</a:t>
            </a:r>
          </a:p>
          <a:p>
            <a:pPr eaLnBrk="1" hangingPunct="1"/>
            <a:r>
              <a:rPr lang="ru-RU" sz="2000" smtClean="0"/>
              <a:t> создает </a:t>
            </a:r>
            <a:r>
              <a:rPr lang="ru-RU" sz="2000" b="1" smtClean="0">
                <a:solidFill>
                  <a:schemeClr val="accent2"/>
                </a:solidFill>
              </a:rPr>
              <a:t>условия для предотвращения асоциальных форм поведения</a:t>
            </a:r>
            <a:r>
              <a:rPr lang="ru-RU" sz="2000" smtClean="0"/>
              <a:t> трудных детей и подростков</a:t>
            </a:r>
          </a:p>
          <a:p>
            <a:pPr eaLnBrk="1" hangingPunct="1"/>
            <a:r>
              <a:rPr lang="ru-RU" sz="2000" smtClean="0"/>
              <a:t> способствует </a:t>
            </a:r>
            <a:r>
              <a:rPr lang="ru-RU" sz="2000" b="1" smtClean="0">
                <a:solidFill>
                  <a:schemeClr val="accent2"/>
                </a:solidFill>
              </a:rPr>
              <a:t>сохранению межпоколенческих связей </a:t>
            </a:r>
            <a:r>
              <a:rPr lang="ru-RU" sz="2000" smtClean="0"/>
              <a:t>и улучшению качества взаимодействия в семье, в образовательном пространстве;</a:t>
            </a:r>
          </a:p>
          <a:p>
            <a:pPr eaLnBrk="1" hangingPunct="1"/>
            <a:r>
              <a:rPr lang="ru-RU" sz="2000" smtClean="0"/>
              <a:t>позволяет </a:t>
            </a:r>
            <a:r>
              <a:rPr lang="ru-RU" sz="2000" b="1" smtClean="0">
                <a:solidFill>
                  <a:schemeClr val="accent2"/>
                </a:solidFill>
              </a:rPr>
              <a:t>предотвращать развитие синдрома эмоционального выгорания.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5_Eduglobalizatio">
  <a:themeElements>
    <a:clrScheme name="55_Eduglobalizati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5_Eduglobalizatio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5_Eduglobalizati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5_Eduglobalizati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5_Eduglobalizati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5_Eduglobalizati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5_Eduglobalizati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5_Eduglobalizati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5_Eduglobalizati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5_Eduglobalizati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5_Eduglobalizati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5_Eduglobalizati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5_Eduglobalizati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5_Eduglobalizati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55_Eduglobalizatio</Template>
  <TotalTime>1477</TotalTime>
  <Words>576</Words>
  <Application>Microsoft Office PowerPoint</Application>
  <PresentationFormat>Экран (4:3)</PresentationFormat>
  <Paragraphs>114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Century Gothic</vt:lpstr>
      <vt:lpstr>Constantia</vt:lpstr>
      <vt:lpstr>Tahoma</vt:lpstr>
      <vt:lpstr>Times New Roman</vt:lpstr>
      <vt:lpstr>Wingdings</vt:lpstr>
      <vt:lpstr>55_Eduglobalizatio</vt:lpstr>
      <vt:lpstr>Медиация:  искусство договариваться</vt:lpstr>
      <vt:lpstr> Актуальность Современная школа - это институт, который на данном этапе нуждается в инновационных технологиях взаимодействия </vt:lpstr>
      <vt:lpstr>Актуальность </vt:lpstr>
      <vt:lpstr>Необходимость</vt:lpstr>
      <vt:lpstr>«Школьная медиация»- Медиативный подход- Искусство договариваться</vt:lpstr>
      <vt:lpstr>Ресурсы</vt:lpstr>
      <vt:lpstr>Для кого?</vt:lpstr>
      <vt:lpstr> </vt:lpstr>
      <vt:lpstr>Для чего и зачем?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Ы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Школы - лаборатории:</dc:title>
  <dc:creator>Max</dc:creator>
  <cp:lastModifiedBy>Ковалева И.М.</cp:lastModifiedBy>
  <cp:revision>62</cp:revision>
  <dcterms:created xsi:type="dcterms:W3CDTF">2011-03-25T03:57:30Z</dcterms:created>
  <dcterms:modified xsi:type="dcterms:W3CDTF">2015-02-19T09:27:35Z</dcterms:modified>
</cp:coreProperties>
</file>